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5" r:id="rId5"/>
    <p:sldId id="286" r:id="rId6"/>
    <p:sldId id="288" r:id="rId7"/>
    <p:sldId id="309" r:id="rId8"/>
    <p:sldId id="310" r:id="rId9"/>
    <p:sldId id="311" r:id="rId10"/>
    <p:sldId id="298" r:id="rId11"/>
    <p:sldId id="299" r:id="rId12"/>
    <p:sldId id="296" r:id="rId13"/>
    <p:sldId id="312" r:id="rId14"/>
    <p:sldId id="303" r:id="rId15"/>
    <p:sldId id="313" r:id="rId16"/>
    <p:sldId id="314" r:id="rId17"/>
    <p:sldId id="315" r:id="rId18"/>
    <p:sldId id="316" r:id="rId19"/>
    <p:sldId id="317" r:id="rId20"/>
    <p:sldId id="318" r:id="rId21"/>
    <p:sldId id="308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67FF-7492-4F39-9EDA-BD5F8F4D1E0A}" type="datetimeFigureOut">
              <a:rPr lang="el-GR" smtClean="0"/>
              <a:pPr/>
              <a:t>26/6/2017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4541-D6CA-4A98-91A2-EC707E675A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67FF-7492-4F39-9EDA-BD5F8F4D1E0A}" type="datetimeFigureOut">
              <a:rPr lang="el-GR" smtClean="0"/>
              <a:pPr/>
              <a:t>26/6/2017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4541-D6CA-4A98-91A2-EC707E675A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67FF-7492-4F39-9EDA-BD5F8F4D1E0A}" type="datetimeFigureOut">
              <a:rPr lang="el-GR" smtClean="0"/>
              <a:pPr/>
              <a:t>26/6/2017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4541-D6CA-4A98-91A2-EC707E675A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67FF-7492-4F39-9EDA-BD5F8F4D1E0A}" type="datetimeFigureOut">
              <a:rPr lang="el-GR" smtClean="0"/>
              <a:pPr/>
              <a:t>26/6/2017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4541-D6CA-4A98-91A2-EC707E675A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67FF-7492-4F39-9EDA-BD5F8F4D1E0A}" type="datetimeFigureOut">
              <a:rPr lang="el-GR" smtClean="0"/>
              <a:pPr/>
              <a:t>26/6/2017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4541-D6CA-4A98-91A2-EC707E675A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67FF-7492-4F39-9EDA-BD5F8F4D1E0A}" type="datetimeFigureOut">
              <a:rPr lang="el-GR" smtClean="0"/>
              <a:pPr/>
              <a:t>26/6/2017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4541-D6CA-4A98-91A2-EC707E675A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67FF-7492-4F39-9EDA-BD5F8F4D1E0A}" type="datetimeFigureOut">
              <a:rPr lang="el-GR" smtClean="0"/>
              <a:pPr/>
              <a:t>26/6/2017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4541-D6CA-4A98-91A2-EC707E675A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67FF-7492-4F39-9EDA-BD5F8F4D1E0A}" type="datetimeFigureOut">
              <a:rPr lang="el-GR" smtClean="0"/>
              <a:pPr/>
              <a:t>26/6/2017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4541-D6CA-4A98-91A2-EC707E675A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67FF-7492-4F39-9EDA-BD5F8F4D1E0A}" type="datetimeFigureOut">
              <a:rPr lang="el-GR" smtClean="0"/>
              <a:pPr/>
              <a:t>26/6/2017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4541-D6CA-4A98-91A2-EC707E675A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67FF-7492-4F39-9EDA-BD5F8F4D1E0A}" type="datetimeFigureOut">
              <a:rPr lang="el-GR" smtClean="0"/>
              <a:pPr/>
              <a:t>26/6/2017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4541-D6CA-4A98-91A2-EC707E675A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67FF-7492-4F39-9EDA-BD5F8F4D1E0A}" type="datetimeFigureOut">
              <a:rPr lang="el-GR" smtClean="0"/>
              <a:pPr/>
              <a:t>26/6/2017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4541-D6CA-4A98-91A2-EC707E675A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B67FF-7492-4F39-9EDA-BD5F8F4D1E0A}" type="datetimeFigureOut">
              <a:rPr lang="el-GR" smtClean="0"/>
              <a:pPr/>
              <a:t>26/6/2017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54541-D6CA-4A98-91A2-EC707E675AD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398" t="861" r="1247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Getting Acquainted with concepts        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4000" dirty="0" smtClean="0"/>
              <a:t>Lists </a:t>
            </a:r>
            <a:r>
              <a:rPr lang="en-US" sz="4000" dirty="0" smtClean="0"/>
              <a:t>with </a:t>
            </a:r>
            <a:endParaRPr lang="en-US" sz="4000" dirty="0" smtClean="0"/>
          </a:p>
          <a:p>
            <a:pPr marL="0">
              <a:buNone/>
            </a:pPr>
            <a:r>
              <a:rPr lang="en-US" sz="4000" dirty="0" smtClean="0"/>
              <a:t>the rules of the game and identification/ explanation of the entities involved in playing the </a:t>
            </a:r>
            <a:r>
              <a:rPr lang="en-US" sz="4000" dirty="0" smtClean="0"/>
              <a:t>game</a:t>
            </a:r>
          </a:p>
          <a:p>
            <a:pPr marL="0">
              <a:buNone/>
            </a:pPr>
            <a:r>
              <a:rPr lang="en-US" sz="4000" dirty="0" smtClean="0"/>
              <a:t>(see these rules in section 3.1 of the Compendium)</a:t>
            </a:r>
            <a:endParaRPr lang="en-US" sz="4000" dirty="0" smtClean="0"/>
          </a:p>
          <a:p>
            <a:endParaRPr lang="el-GR" dirty="0"/>
          </a:p>
        </p:txBody>
      </p:sp>
      <p:pic>
        <p:nvPicPr>
          <p:cNvPr id="7" name="Picture 6" descr="Image result for how to play 2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4807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Getting Acquainted with concepts        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u="sng" dirty="0" smtClean="0"/>
              <a:t>Remarks and General Comments</a:t>
            </a:r>
            <a:endParaRPr lang="el-GR" b="1" u="sng" dirty="0" smtClean="0"/>
          </a:p>
          <a:p>
            <a:r>
              <a:rPr lang="en-US" dirty="0" smtClean="0"/>
              <a:t>A lesson of 40 to 45 minutes duration</a:t>
            </a:r>
            <a:endParaRPr lang="el-GR" dirty="0" smtClean="0"/>
          </a:p>
          <a:p>
            <a:r>
              <a:rPr lang="en-US" dirty="0" smtClean="0"/>
              <a:t>As mentioned earlier this </a:t>
            </a:r>
            <a:r>
              <a:rPr lang="en-US" dirty="0" smtClean="0"/>
              <a:t>lesson </a:t>
            </a:r>
            <a:r>
              <a:rPr lang="en-US" dirty="0" smtClean="0"/>
              <a:t> aims at </a:t>
            </a:r>
            <a:r>
              <a:rPr lang="en-US" dirty="0" smtClean="0"/>
              <a:t>Getting </a:t>
            </a:r>
            <a:r>
              <a:rPr lang="en-US" dirty="0" smtClean="0"/>
              <a:t>to know the basic tools and materials needed  for playing the game and their association to mathematical concepts and processes.</a:t>
            </a:r>
          </a:p>
          <a:p>
            <a:endParaRPr lang="el-GR" dirty="0"/>
          </a:p>
        </p:txBody>
      </p:sp>
      <p:pic>
        <p:nvPicPr>
          <p:cNvPr id="5" name="Picture 4" descr="Image result for how to play 2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4807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Getting Acquainted with concepts        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Description of the Lesson </a:t>
            </a:r>
            <a:endParaRPr lang="el-GR" b="1" dirty="0" smtClean="0"/>
          </a:p>
          <a:p>
            <a:pPr>
              <a:buNone/>
            </a:pPr>
            <a:r>
              <a:rPr lang="en-GB" dirty="0" smtClean="0"/>
              <a:t>In this lesson it is proposed </a:t>
            </a:r>
            <a:endParaRPr lang="el-GR" dirty="0" smtClean="0"/>
          </a:p>
          <a:p>
            <a:r>
              <a:rPr lang="en-US" dirty="0" smtClean="0"/>
              <a:t>T</a:t>
            </a:r>
            <a:r>
              <a:rPr lang="en-GB" dirty="0" smtClean="0"/>
              <a:t>o present to the students the tools and other material that are used in Blackjack and  identify the connection with mathematical concepts </a:t>
            </a:r>
            <a:endParaRPr lang="el-GR" dirty="0" smtClean="0"/>
          </a:p>
          <a:p>
            <a:r>
              <a:rPr lang="en-US" dirty="0" smtClean="0"/>
              <a:t>T</a:t>
            </a:r>
            <a:r>
              <a:rPr lang="en-GB" dirty="0" smtClean="0"/>
              <a:t>o demonstrate the opportunities  </a:t>
            </a:r>
            <a:r>
              <a:rPr lang="en-US" dirty="0" smtClean="0"/>
              <a:t>for Creating a Happy and Joyful Environment. </a:t>
            </a:r>
            <a:endParaRPr lang="el-GR" dirty="0" smtClean="0"/>
          </a:p>
          <a:p>
            <a:r>
              <a:rPr lang="en-US" dirty="0" smtClean="0"/>
              <a:t>To create an environment for learning supporting social relations, cooperation and  productive challenge and hence overcoming  negative attitudes and anxiety.</a:t>
            </a:r>
            <a:endParaRPr lang="el-GR" dirty="0" smtClean="0"/>
          </a:p>
          <a:p>
            <a:r>
              <a:rPr lang="en-GB" dirty="0" smtClean="0"/>
              <a:t>To help the learner in constructing and innovating </a:t>
            </a:r>
            <a:endParaRPr lang="el-GR" dirty="0"/>
          </a:p>
        </p:txBody>
      </p:sp>
      <p:pic>
        <p:nvPicPr>
          <p:cNvPr id="5" name="Picture 4" descr="Image result for how to play 2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4807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Getting Acquainted with concepts        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Description of the Lesson </a:t>
            </a:r>
            <a:endParaRPr lang="el-GR" b="1" dirty="0" smtClean="0"/>
          </a:p>
          <a:p>
            <a:pPr>
              <a:buNone/>
            </a:pPr>
            <a:r>
              <a:rPr lang="en-GB" dirty="0" smtClean="0"/>
              <a:t>In this context the lesson is presented as series of the following activities:</a:t>
            </a:r>
            <a:endParaRPr lang="el-GR" dirty="0"/>
          </a:p>
        </p:txBody>
      </p:sp>
      <p:pic>
        <p:nvPicPr>
          <p:cNvPr id="5" name="Picture 4" descr="Image result for how to play 2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4807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Getting Acquainted with concepts        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Activity 1 </a:t>
            </a:r>
            <a:endParaRPr lang="el-GR" dirty="0" smtClean="0"/>
          </a:p>
          <a:p>
            <a:r>
              <a:rPr lang="en-US" dirty="0" smtClean="0"/>
              <a:t>Understand what is a deck of cards</a:t>
            </a:r>
            <a:endParaRPr lang="el-GR" dirty="0" smtClean="0"/>
          </a:p>
          <a:p>
            <a:r>
              <a:rPr lang="en-US" dirty="0" smtClean="0"/>
              <a:t>Examples/ Exercises </a:t>
            </a:r>
            <a:r>
              <a:rPr lang="en-US" dirty="0" smtClean="0"/>
              <a:t> (5-8 minutes)</a:t>
            </a:r>
            <a:endParaRPr lang="el-GR" dirty="0" smtClean="0"/>
          </a:p>
          <a:p>
            <a:r>
              <a:rPr lang="en-US" dirty="0" smtClean="0"/>
              <a:t>(Refer to Worksheet 3.1.1, in the Guidebook or derive your own)</a:t>
            </a:r>
            <a:endParaRPr lang="el-GR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5" name="Picture 4" descr="Image result for how to play 2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4807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Getting Acquainted with concepts        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Activity 2</a:t>
            </a:r>
            <a:endParaRPr lang="el-GR" dirty="0" smtClean="0"/>
          </a:p>
          <a:p>
            <a:r>
              <a:rPr lang="en-US" dirty="0" smtClean="0"/>
              <a:t>Identify the cards, type and value</a:t>
            </a:r>
            <a:endParaRPr lang="el-GR" dirty="0" smtClean="0"/>
          </a:p>
          <a:p>
            <a:r>
              <a:rPr lang="en-US" dirty="0" smtClean="0"/>
              <a:t>Examples</a:t>
            </a:r>
            <a:r>
              <a:rPr lang="en-US" dirty="0" smtClean="0"/>
              <a:t>/ Exercises </a:t>
            </a:r>
            <a:r>
              <a:rPr lang="en-US" dirty="0" smtClean="0"/>
              <a:t> (5-8 minutes)</a:t>
            </a:r>
            <a:endParaRPr lang="el-GR" dirty="0" smtClean="0"/>
          </a:p>
          <a:p>
            <a:r>
              <a:rPr lang="en-US" dirty="0" smtClean="0"/>
              <a:t>(Refer to Worksheet 3.1.1, in the Guidebook or derive your own)</a:t>
            </a:r>
            <a:endParaRPr lang="el-GR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5" name="Picture 4" descr="Image result for how to play 2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4807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Getting Acquainted with concepts        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Activity 3</a:t>
            </a:r>
            <a:endParaRPr lang="el-GR" dirty="0" smtClean="0"/>
          </a:p>
          <a:p>
            <a:r>
              <a:rPr lang="en-US" dirty="0" smtClean="0"/>
              <a:t>Review the value of each the cards</a:t>
            </a:r>
            <a:endParaRPr lang="el-GR" dirty="0" smtClean="0"/>
          </a:p>
          <a:p>
            <a:r>
              <a:rPr lang="en-US" dirty="0" smtClean="0"/>
              <a:t>Examples</a:t>
            </a:r>
            <a:r>
              <a:rPr lang="en-US" dirty="0" smtClean="0"/>
              <a:t>/ Exercises </a:t>
            </a:r>
            <a:r>
              <a:rPr lang="en-US" dirty="0" smtClean="0"/>
              <a:t> (5-8 minutes)</a:t>
            </a:r>
            <a:endParaRPr lang="el-GR" dirty="0" smtClean="0"/>
          </a:p>
          <a:p>
            <a:r>
              <a:rPr lang="en-US" dirty="0" smtClean="0"/>
              <a:t>(Refer to Worksheet 3.1.1, in the Guidebook or derive your own)</a:t>
            </a:r>
            <a:endParaRPr lang="el-GR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5" name="Picture 4" descr="Image result for how to play 2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4807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Getting Acquainted with concepts        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Activity 4 </a:t>
            </a:r>
            <a:endParaRPr lang="el-GR" dirty="0" smtClean="0"/>
          </a:p>
          <a:p>
            <a:r>
              <a:rPr lang="en-US" dirty="0" smtClean="0"/>
              <a:t>Consider various chips  identify their  equivalence to money </a:t>
            </a:r>
            <a:endParaRPr lang="el-GR" dirty="0" smtClean="0"/>
          </a:p>
          <a:p>
            <a:r>
              <a:rPr lang="en-US" dirty="0" smtClean="0"/>
              <a:t>Examples</a:t>
            </a:r>
            <a:r>
              <a:rPr lang="en-US" dirty="0" smtClean="0"/>
              <a:t>/ Exercises </a:t>
            </a:r>
            <a:r>
              <a:rPr lang="en-US" dirty="0" smtClean="0"/>
              <a:t> (5-8 minutes)</a:t>
            </a:r>
            <a:endParaRPr lang="el-GR" dirty="0" smtClean="0"/>
          </a:p>
          <a:p>
            <a:r>
              <a:rPr lang="en-US" dirty="0" smtClean="0"/>
              <a:t>(Refer to Worksheet 3.1.1, in the Guidebook or derive your own)</a:t>
            </a:r>
            <a:endParaRPr lang="el-GR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5" name="Picture 4" descr="Image result for how to play 2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4807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Getting Acquainted with concepts        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Activity  5</a:t>
            </a:r>
            <a:endParaRPr lang="el-GR" dirty="0" smtClean="0"/>
          </a:p>
          <a:p>
            <a:r>
              <a:rPr lang="en-US" dirty="0" smtClean="0"/>
              <a:t>Practice adding the values of two cards each time and ask participants to give the value</a:t>
            </a:r>
            <a:endParaRPr lang="el-GR" dirty="0" smtClean="0"/>
          </a:p>
          <a:p>
            <a:r>
              <a:rPr lang="en-US" dirty="0" smtClean="0"/>
              <a:t>Examples</a:t>
            </a:r>
            <a:r>
              <a:rPr lang="en-US" dirty="0" smtClean="0"/>
              <a:t>/ Exercises </a:t>
            </a:r>
            <a:r>
              <a:rPr lang="en-US" dirty="0" smtClean="0"/>
              <a:t> (5-8 minutes)</a:t>
            </a:r>
            <a:endParaRPr lang="el-GR" dirty="0" smtClean="0"/>
          </a:p>
          <a:p>
            <a:r>
              <a:rPr lang="en-US" dirty="0" smtClean="0"/>
              <a:t>(Refer to Worksheet 3.1.1, in the Guidebook or derive your own)</a:t>
            </a:r>
            <a:endParaRPr lang="el-GR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5" name="Picture 4" descr="Image result for how to play 2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4807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Getting Acquainted with concepts        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Activity 6</a:t>
            </a:r>
            <a:endParaRPr lang="el-GR" dirty="0" smtClean="0"/>
          </a:p>
          <a:p>
            <a:r>
              <a:rPr lang="en-US" dirty="0" smtClean="0"/>
              <a:t>Practice adding more than 2 cards until the total is over 21</a:t>
            </a:r>
            <a:endParaRPr lang="el-GR" dirty="0" smtClean="0"/>
          </a:p>
          <a:p>
            <a:r>
              <a:rPr lang="en-US" dirty="0" smtClean="0"/>
              <a:t>Examples</a:t>
            </a:r>
            <a:r>
              <a:rPr lang="en-US" dirty="0" smtClean="0"/>
              <a:t>/ Exercises </a:t>
            </a:r>
            <a:r>
              <a:rPr lang="en-US" dirty="0" smtClean="0"/>
              <a:t> (5-8 minutes)</a:t>
            </a:r>
            <a:endParaRPr lang="el-GR" dirty="0" smtClean="0"/>
          </a:p>
          <a:p>
            <a:r>
              <a:rPr lang="en-US" dirty="0" smtClean="0"/>
              <a:t>(Refer to Worksheet 3.1.1, in the Guidebook or derive your own)</a:t>
            </a:r>
            <a:endParaRPr lang="el-GR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5" name="Picture 4" descr="Image result for how to play 2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4807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8722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l-GR" b="1" cap="small" dirty="0" smtClean="0"/>
              <a:t> </a:t>
            </a:r>
            <a:r>
              <a:rPr lang="en-US" b="1" cap="small" dirty="0" smtClean="0"/>
              <a:t>     </a:t>
            </a:r>
            <a:r>
              <a:rPr lang="en-GB" b="1" cap="small" dirty="0" smtClean="0"/>
              <a:t>3.1  Black Jack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>
                <a:solidFill>
                  <a:schemeClr val="tx1"/>
                </a:solidFill>
              </a:rPr>
              <a:t/>
            </a:r>
            <a:br>
              <a:rPr lang="el-GR" dirty="0" smtClean="0">
                <a:solidFill>
                  <a:schemeClr val="tx1"/>
                </a:solidFill>
              </a:rPr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929880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Lesson  </a:t>
            </a:r>
            <a:r>
              <a:rPr lang="en-US" sz="4000" dirty="0" smtClean="0">
                <a:solidFill>
                  <a:schemeClr val="tx1"/>
                </a:solidFill>
              </a:rPr>
              <a:t>:</a:t>
            </a:r>
            <a:r>
              <a:rPr lang="en-US" sz="4000" dirty="0" smtClean="0"/>
              <a:t> Getting Acquainted with basic tools and material used for Blackjack and related mathematical concepts and processes, relevant to the game.</a:t>
            </a:r>
            <a:endParaRPr lang="el-GR" sz="4000" dirty="0" smtClean="0"/>
          </a:p>
          <a:p>
            <a:endParaRPr lang="el-GR" sz="4000" dirty="0">
              <a:solidFill>
                <a:schemeClr val="tx1"/>
              </a:solidFill>
            </a:endParaRPr>
          </a:p>
          <a:p>
            <a:endParaRPr lang="el-GR" sz="4000" dirty="0">
              <a:solidFill>
                <a:schemeClr val="tx1"/>
              </a:solidFill>
            </a:endParaRPr>
          </a:p>
        </p:txBody>
      </p:sp>
      <p:pic>
        <p:nvPicPr>
          <p:cNvPr id="6" name="Picture 5" descr="Image result for how to play 2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4807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Getting Acquainted with concepts        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Activity  7</a:t>
            </a:r>
            <a:endParaRPr lang="el-GR" dirty="0" smtClean="0"/>
          </a:p>
          <a:p>
            <a:r>
              <a:rPr lang="en-US" dirty="0" smtClean="0"/>
              <a:t>Compare random pairs of cards for their total value.</a:t>
            </a:r>
            <a:endParaRPr lang="el-GR" dirty="0" smtClean="0"/>
          </a:p>
          <a:p>
            <a:r>
              <a:rPr lang="en-US" dirty="0" smtClean="0"/>
              <a:t>Examples</a:t>
            </a:r>
            <a:r>
              <a:rPr lang="en-US" dirty="0" smtClean="0"/>
              <a:t>/ Exercises </a:t>
            </a:r>
            <a:r>
              <a:rPr lang="en-US" dirty="0" smtClean="0"/>
              <a:t> (5-8 minutes)</a:t>
            </a:r>
            <a:endParaRPr lang="el-GR" dirty="0" smtClean="0"/>
          </a:p>
          <a:p>
            <a:r>
              <a:rPr lang="en-US" dirty="0" smtClean="0"/>
              <a:t>(Refer to Worksheet 3.1.1, in the Guidebook or derive your own)</a:t>
            </a:r>
            <a:endParaRPr lang="el-GR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5" name="Picture 4" descr="Image result for how to play 2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4807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Getting Acquainted with concepts        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b="1" u="sng" dirty="0" smtClean="0"/>
              <a:t>Important Remark</a:t>
            </a:r>
          </a:p>
          <a:p>
            <a:pPr>
              <a:buNone/>
            </a:pPr>
            <a:r>
              <a:rPr lang="en-GB" dirty="0" smtClean="0"/>
              <a:t>The proposed distribution of time obviously depends on the skills and abilities of the learners involved.</a:t>
            </a:r>
          </a:p>
          <a:p>
            <a:pPr>
              <a:buNone/>
            </a:pPr>
            <a:r>
              <a:rPr lang="en-GB" dirty="0" smtClean="0"/>
              <a:t>Accordingly, and depending on their capabilities and experiences, we might have to spend much more time and the whole lesson could be split in 2 to 3 lessons of 45 minutes duration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7" name="Picture 6" descr="Image result for how to play 2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4807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Getting Acquainted with concepts        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000" dirty="0" smtClean="0"/>
              <a:t>Introduction</a:t>
            </a:r>
            <a:endParaRPr lang="el-GR" sz="4000" dirty="0" smtClean="0"/>
          </a:p>
          <a:p>
            <a:r>
              <a:rPr lang="en-US" dirty="0" smtClean="0"/>
              <a:t>Blackjack is a popular American casino game, now found throughout the world. It is a banking game in which the aim of the player is to achieve a hand whose points total closer to 21 than the banker's hand, but without exceeding 21.</a:t>
            </a:r>
            <a:endParaRPr lang="el-GR" dirty="0" smtClean="0"/>
          </a:p>
          <a:p>
            <a:r>
              <a:rPr lang="en-US" dirty="0" smtClean="0"/>
              <a:t>The game concerns with gaining money and it can be a </a:t>
            </a:r>
            <a:r>
              <a:rPr lang="en-US" b="1" u="sng" dirty="0" smtClean="0"/>
              <a:t>strong motive</a:t>
            </a:r>
            <a:r>
              <a:rPr lang="en-US" dirty="0" smtClean="0"/>
              <a:t> for an adult to understand the process and the mathematical concepts and processes involved. </a:t>
            </a:r>
            <a:endParaRPr lang="el-GR" dirty="0" smtClean="0"/>
          </a:p>
          <a:p>
            <a:r>
              <a:rPr lang="en-US" dirty="0" smtClean="0"/>
              <a:t>It is a game that can be used for</a:t>
            </a:r>
            <a:r>
              <a:rPr lang="en-US" b="1" dirty="0" smtClean="0"/>
              <a:t> Creating a Happy and Joyful Environment. </a:t>
            </a:r>
            <a:r>
              <a:rPr lang="en-US" dirty="0" smtClean="0"/>
              <a:t>Thus we can  develop positive conditions for learning and hence overcome negative attitudes and anxiety.</a:t>
            </a:r>
            <a:endParaRPr lang="el-GR" dirty="0" smtClean="0"/>
          </a:p>
          <a:p>
            <a:r>
              <a:rPr lang="en-US" dirty="0" smtClean="0"/>
              <a:t>Furthermore we can use it </a:t>
            </a:r>
            <a:r>
              <a:rPr lang="en-US" b="1" dirty="0" smtClean="0"/>
              <a:t>for Fixing Relationship Difficulties among the Learners and thus</a:t>
            </a:r>
            <a:r>
              <a:rPr lang="en-US" dirty="0" smtClean="0"/>
              <a:t> create a cooperative, challenging and joyful environment, which is an ideal condition for learning.</a:t>
            </a:r>
            <a:endParaRPr lang="el-GR" dirty="0"/>
          </a:p>
        </p:txBody>
      </p:sp>
      <p:pic>
        <p:nvPicPr>
          <p:cNvPr id="5" name="Picture 4" descr="Image result for how to play 2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64807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Getting Acquainted with concepts        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u="sng" dirty="0" smtClean="0"/>
              <a:t>Aim of the presentation  </a:t>
            </a:r>
            <a:endParaRPr lang="el-GR" b="1" u="sng" dirty="0" smtClean="0"/>
          </a:p>
          <a:p>
            <a:r>
              <a:rPr lang="en-US" sz="2600" dirty="0" smtClean="0"/>
              <a:t>Clearly  the playing of the game depends on two basic aspects:</a:t>
            </a:r>
            <a:endParaRPr lang="el-GR" sz="2600" dirty="0" smtClean="0"/>
          </a:p>
          <a:p>
            <a:pPr lvl="0">
              <a:buNone/>
            </a:pPr>
            <a:r>
              <a:rPr lang="en-US" dirty="0" smtClean="0"/>
              <a:t>(a) Getting to know the basic tools and materials needed  for playing the game and their association to mathematical concepts and processes.</a:t>
            </a:r>
            <a:endParaRPr lang="el-GR" dirty="0" smtClean="0"/>
          </a:p>
          <a:p>
            <a:pPr lvl="0">
              <a:buNone/>
            </a:pPr>
            <a:r>
              <a:rPr lang="en-US" sz="2600" dirty="0" smtClean="0"/>
              <a:t>(b) Following the rules in actually playing the game  and using mathematics in the process of  keeping records of assets and their valuation.</a:t>
            </a:r>
            <a:endParaRPr lang="el-GR" sz="2600" dirty="0" smtClean="0"/>
          </a:p>
          <a:p>
            <a:r>
              <a:rPr lang="en-US" dirty="0" smtClean="0"/>
              <a:t>This presentation aims at providing activities for the first of these two aspects</a:t>
            </a:r>
          </a:p>
          <a:p>
            <a:r>
              <a:rPr lang="en-US" dirty="0" smtClean="0"/>
              <a:t>Activities for covering the second aspect is to be the object of another presentation/ lesson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5" name="Picture 4" descr="Image result for how to play 2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64807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Getting Acquainted with concepts        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000" b="1" u="sng" dirty="0" smtClean="0"/>
              <a:t>Objectives</a:t>
            </a:r>
          </a:p>
          <a:p>
            <a:r>
              <a:rPr lang="en-GB" sz="4000" dirty="0" smtClean="0"/>
              <a:t>Recognise the equivalence of values of cards to the numbers in the range 1 to 11</a:t>
            </a:r>
            <a:endParaRPr lang="el-GR" sz="4000" dirty="0" smtClean="0"/>
          </a:p>
          <a:p>
            <a:r>
              <a:rPr lang="en-GB" sz="4000" dirty="0" smtClean="0"/>
              <a:t>Count and add numbers of value 1-11 up to 21+</a:t>
            </a:r>
            <a:endParaRPr lang="el-GR" sz="4000" dirty="0" smtClean="0"/>
          </a:p>
          <a:p>
            <a:r>
              <a:rPr lang="en-GB" sz="4000" dirty="0" smtClean="0"/>
              <a:t>Read numbers up to 11</a:t>
            </a:r>
            <a:endParaRPr lang="el-GR" sz="4000" dirty="0" smtClean="0"/>
          </a:p>
          <a:p>
            <a:r>
              <a:rPr lang="en-GB" sz="4000" dirty="0" smtClean="0"/>
              <a:t>Order and compare sum of numbers up to 21                                         </a:t>
            </a:r>
            <a:endParaRPr lang="el-GR" sz="4000" dirty="0" smtClean="0"/>
          </a:p>
          <a:p>
            <a:r>
              <a:rPr lang="en-GB" sz="4000" dirty="0" smtClean="0"/>
              <a:t>Improve memory for number cards</a:t>
            </a:r>
            <a:endParaRPr lang="el-GR" sz="4000" dirty="0" smtClean="0"/>
          </a:p>
          <a:p>
            <a:r>
              <a:rPr lang="el-GR" sz="4000" dirty="0" err="1" smtClean="0"/>
              <a:t>Understand</a:t>
            </a:r>
            <a:r>
              <a:rPr lang="el-GR" sz="4000" dirty="0" smtClean="0"/>
              <a:t> a </a:t>
            </a:r>
            <a:r>
              <a:rPr lang="el-GR" sz="4000" dirty="0" err="1" smtClean="0"/>
              <a:t>logical</a:t>
            </a:r>
            <a:r>
              <a:rPr lang="el-GR" sz="4000" dirty="0" smtClean="0"/>
              <a:t> </a:t>
            </a:r>
            <a:r>
              <a:rPr lang="el-GR" sz="4000" dirty="0" err="1" smtClean="0"/>
              <a:t>system</a:t>
            </a:r>
            <a:r>
              <a:rPr lang="el-GR" sz="4000" dirty="0" smtClean="0"/>
              <a:t> </a:t>
            </a:r>
            <a:r>
              <a:rPr lang="el-GR" sz="4000" dirty="0" err="1" smtClean="0"/>
              <a:t>of</a:t>
            </a:r>
            <a:r>
              <a:rPr lang="el-GR" sz="4000" dirty="0" smtClean="0"/>
              <a:t> </a:t>
            </a:r>
            <a:r>
              <a:rPr lang="el-GR" sz="4000" dirty="0" err="1" smtClean="0"/>
              <a:t>rules</a:t>
            </a:r>
            <a:r>
              <a:rPr lang="el-GR" sz="4000" dirty="0" smtClean="0"/>
              <a:t> </a:t>
            </a:r>
            <a:r>
              <a:rPr lang="el-GR" sz="4000" dirty="0" err="1" smtClean="0"/>
              <a:t>with</a:t>
            </a:r>
            <a:r>
              <a:rPr lang="el-GR" sz="4000" dirty="0" smtClean="0"/>
              <a:t> </a:t>
            </a:r>
            <a:r>
              <a:rPr lang="el-GR" sz="4000" dirty="0" err="1" smtClean="0"/>
              <a:t>numbers</a:t>
            </a:r>
            <a:endParaRPr lang="el-GR" sz="4000" b="1" u="sng" dirty="0" smtClean="0"/>
          </a:p>
        </p:txBody>
      </p:sp>
      <p:pic>
        <p:nvPicPr>
          <p:cNvPr id="5" name="Picture 4" descr="Image result for how to play 2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648072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how to play 2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691952" y="413048"/>
            <a:ext cx="64807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Getting Acquainted with concepts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sz="4100" b="1" u="sng" dirty="0" smtClean="0"/>
              <a:t>Tools Materials and Organisation </a:t>
            </a:r>
            <a:endParaRPr lang="el-GR" sz="4100" b="1" u="sng" dirty="0" smtClean="0"/>
          </a:p>
          <a:p>
            <a:r>
              <a:rPr lang="en-US" dirty="0" smtClean="0"/>
              <a:t>The  learners/players  are </a:t>
            </a:r>
            <a:r>
              <a:rPr lang="en-US" dirty="0" err="1" smtClean="0"/>
              <a:t>organised</a:t>
            </a:r>
            <a:r>
              <a:rPr lang="en-US" dirty="0" smtClean="0"/>
              <a:t> in groups of at least 2 players each, one of them being the dealer or banker.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For each group we need</a:t>
            </a:r>
            <a:endParaRPr lang="el-GR" dirty="0" smtClean="0"/>
          </a:p>
          <a:p>
            <a:r>
              <a:rPr lang="en-US" dirty="0" smtClean="0"/>
              <a:t>A table around which the players are taking positions with a leading position for the dealer (banker) of the game</a:t>
            </a:r>
            <a:endParaRPr lang="el-GR" dirty="0" smtClean="0"/>
          </a:p>
          <a:p>
            <a:r>
              <a:rPr lang="en-US" dirty="0" smtClean="0"/>
              <a:t>One or more decks of cards (52 each of them) depending on the number of </a:t>
            </a:r>
            <a:r>
              <a:rPr lang="en-US" dirty="0" smtClean="0"/>
              <a:t>players</a:t>
            </a:r>
            <a:endParaRPr lang="el-GR" dirty="0" smtClean="0"/>
          </a:p>
          <a:p>
            <a:r>
              <a:rPr lang="en-US" dirty="0" smtClean="0"/>
              <a:t>Chips representing money</a:t>
            </a:r>
            <a:endParaRPr lang="el-GR" dirty="0" smtClean="0"/>
          </a:p>
          <a:p>
            <a:r>
              <a:rPr lang="en-US" dirty="0" smtClean="0"/>
              <a:t>A list with the rules of the game and explanation of the entities involved in playing the game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5" name="Picture 4" descr="Image result for how to play 2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64807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10402" t="33178" r="49248" b="22392"/>
          <a:stretch>
            <a:fillRect/>
          </a:stretch>
        </p:blipFill>
        <p:spPr bwMode="auto">
          <a:xfrm>
            <a:off x="1979712" y="1772816"/>
            <a:ext cx="59766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1331640" y="908720"/>
            <a:ext cx="4176464" cy="1512168"/>
          </a:xfrm>
          <a:prstGeom prst="wedgeEllipseCallout">
            <a:avLst>
              <a:gd name="adj1" fmla="val 17857"/>
              <a:gd name="adj2" fmla="val 807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627784" y="1124744"/>
            <a:ext cx="16177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Dealer or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Banker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Image result for how to play 21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64807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how to play 2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648072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 l="11452" t="37617" r="49773" b="19591"/>
          <a:stretch>
            <a:fillRect/>
          </a:stretch>
        </p:blipFill>
        <p:spPr bwMode="auto">
          <a:xfrm>
            <a:off x="1619672" y="1484784"/>
            <a:ext cx="64087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how to play 2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648072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 l="2527" t="45093" r="40578" b="22168"/>
          <a:stretch>
            <a:fillRect/>
          </a:stretch>
        </p:blipFill>
        <p:spPr bwMode="auto">
          <a:xfrm>
            <a:off x="1763688" y="0"/>
            <a:ext cx="619268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age result for deck of cards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7272808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919</Words>
  <Application>Microsoft Office PowerPoint</Application>
  <PresentationFormat>On-screen Show 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       3.1  Black Jack   </vt:lpstr>
      <vt:lpstr>Getting Acquainted with concepts         </vt:lpstr>
      <vt:lpstr>Getting Acquainted with concepts         </vt:lpstr>
      <vt:lpstr>Getting Acquainted with concepts         </vt:lpstr>
      <vt:lpstr>Getting Acquainted with concepts </vt:lpstr>
      <vt:lpstr>Slide 7</vt:lpstr>
      <vt:lpstr>Slide 8</vt:lpstr>
      <vt:lpstr>Slide 9</vt:lpstr>
      <vt:lpstr>Getting Acquainted with concepts         </vt:lpstr>
      <vt:lpstr>Getting Acquainted with concepts         </vt:lpstr>
      <vt:lpstr>Getting Acquainted with concepts         </vt:lpstr>
      <vt:lpstr>Getting Acquainted with concepts         </vt:lpstr>
      <vt:lpstr>Getting Acquainted with concepts         </vt:lpstr>
      <vt:lpstr>Getting Acquainted with concepts         </vt:lpstr>
      <vt:lpstr>Getting Acquainted with concepts         </vt:lpstr>
      <vt:lpstr>Getting Acquainted with concepts         </vt:lpstr>
      <vt:lpstr>Getting Acquainted with concepts         </vt:lpstr>
      <vt:lpstr>Getting Acquainted with concepts         </vt:lpstr>
      <vt:lpstr>Getting Acquainted with concepts         </vt:lpstr>
      <vt:lpstr>Getting Acquainted with concepts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a lesson for the game</dc:title>
  <dc:creator>Andreas Skotinos</dc:creator>
  <cp:lastModifiedBy>Andreas Skotinos</cp:lastModifiedBy>
  <cp:revision>80</cp:revision>
  <dcterms:created xsi:type="dcterms:W3CDTF">2017-06-23T05:56:04Z</dcterms:created>
  <dcterms:modified xsi:type="dcterms:W3CDTF">2017-06-26T14:31:47Z</dcterms:modified>
</cp:coreProperties>
</file>